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26"/>
  </p:notesMasterIdLst>
  <p:sldIdLst>
    <p:sldId id="278" r:id="rId5"/>
    <p:sldId id="286" r:id="rId6"/>
    <p:sldId id="287" r:id="rId7"/>
    <p:sldId id="288" r:id="rId8"/>
    <p:sldId id="302" r:id="rId9"/>
    <p:sldId id="303" r:id="rId10"/>
    <p:sldId id="289" r:id="rId11"/>
    <p:sldId id="290" r:id="rId12"/>
    <p:sldId id="291" r:id="rId13"/>
    <p:sldId id="313" r:id="rId14"/>
    <p:sldId id="284" r:id="rId15"/>
    <p:sldId id="294" r:id="rId16"/>
    <p:sldId id="295" r:id="rId17"/>
    <p:sldId id="308" r:id="rId18"/>
    <p:sldId id="305" r:id="rId19"/>
    <p:sldId id="309" r:id="rId20"/>
    <p:sldId id="304" r:id="rId21"/>
    <p:sldId id="311" r:id="rId22"/>
    <p:sldId id="306" r:id="rId23"/>
    <p:sldId id="310" r:id="rId24"/>
    <p:sldId id="3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0" autoAdjust="0"/>
  </p:normalViewPr>
  <p:slideViewPr>
    <p:cSldViewPr snapToGrid="0">
      <p:cViewPr varScale="1">
        <p:scale>
          <a:sx n="80" d="100"/>
          <a:sy n="80" d="100"/>
        </p:scale>
        <p:origin x="58" y="18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9/30/2020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Traditional feed-forward neural networks take in a fixed amount of input data all at the same time and produce a fixed amount of output each time. On the other hand, RNNs do not consume all the input data at once. Instead, they take them in one at a time and in a </a:t>
            </a:r>
            <a:r>
              <a:rPr lang="en-US" sz="1200" b="0" i="0" u="sng" kern="1200" dirty="0">
                <a:solidFill>
                  <a:schemeClr val="tx1"/>
                </a:solidFill>
                <a:effectLst/>
                <a:latin typeface="+mn-lt"/>
                <a:ea typeface="+mn-ea"/>
                <a:cs typeface="+mn-cs"/>
              </a:rPr>
              <a:t>sequence.</a:t>
            </a:r>
            <a:r>
              <a:rPr lang="en-US" sz="1200" b="0" i="0" kern="1200" dirty="0">
                <a:solidFill>
                  <a:schemeClr val="tx1"/>
                </a:solidFill>
                <a:effectLst/>
                <a:latin typeface="+mn-lt"/>
                <a:ea typeface="+mn-ea"/>
                <a:cs typeface="+mn-cs"/>
              </a:rPr>
              <a:t> At each step, the RNN does a series of calculations before producing an output. </a:t>
            </a:r>
          </a:p>
          <a:p>
            <a:r>
              <a:rPr lang="en-US" sz="1200" b="0" i="0" kern="1200" dirty="0">
                <a:solidFill>
                  <a:schemeClr val="tx1"/>
                </a:solidFill>
                <a:effectLst/>
                <a:latin typeface="+mn-lt"/>
                <a:ea typeface="+mn-ea"/>
                <a:cs typeface="+mn-cs"/>
              </a:rPr>
              <a:t>The output, known as the </a:t>
            </a:r>
            <a:r>
              <a:rPr lang="en-US" sz="1200" b="0" i="0" u="sng" kern="1200" dirty="0">
                <a:solidFill>
                  <a:schemeClr val="tx1"/>
                </a:solidFill>
                <a:effectLst/>
                <a:latin typeface="+mn-lt"/>
                <a:ea typeface="+mn-ea"/>
                <a:cs typeface="+mn-cs"/>
              </a:rPr>
              <a:t>hidden state,</a:t>
            </a:r>
            <a:r>
              <a:rPr lang="en-US" sz="1200" b="0" i="0" kern="1200" dirty="0">
                <a:solidFill>
                  <a:schemeClr val="tx1"/>
                </a:solidFill>
                <a:effectLst/>
                <a:latin typeface="+mn-lt"/>
                <a:ea typeface="+mn-ea"/>
                <a:cs typeface="+mn-cs"/>
              </a:rPr>
              <a:t> is then combined with the next input in the sequence to produce another output. This process continues until the model is programmed to finish or the input sequence ends.</a:t>
            </a:r>
          </a:p>
          <a:p>
            <a:r>
              <a:rPr lang="en-US" sz="1200" b="1" i="1" kern="1200" dirty="0">
                <a:solidFill>
                  <a:schemeClr val="tx1"/>
                </a:solidFill>
                <a:effectLst/>
                <a:latin typeface="+mn-lt"/>
                <a:ea typeface="+mn-ea"/>
                <a:cs typeface="+mn-cs"/>
              </a:rPr>
              <a:t>Issues in the feed forward neural network :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Can’t handle sequential data.</a:t>
            </a:r>
          </a:p>
          <a:p>
            <a:r>
              <a:rPr lang="en-US" sz="1200" b="0" i="0" kern="1200" dirty="0">
                <a:solidFill>
                  <a:schemeClr val="tx1"/>
                </a:solidFill>
                <a:effectLst/>
                <a:latin typeface="+mn-lt"/>
                <a:ea typeface="+mn-ea"/>
                <a:cs typeface="+mn-cs"/>
              </a:rPr>
              <a:t>Consider only current input.</a:t>
            </a:r>
          </a:p>
          <a:p>
            <a:r>
              <a:rPr lang="en-US" sz="1200" b="0" i="0" kern="1200" dirty="0">
                <a:solidFill>
                  <a:schemeClr val="tx1"/>
                </a:solidFill>
                <a:effectLst/>
                <a:latin typeface="+mn-lt"/>
                <a:ea typeface="+mn-ea"/>
                <a:cs typeface="+mn-cs"/>
              </a:rPr>
              <a:t>Can’t memorize the previous input.</a:t>
            </a:r>
          </a:p>
          <a:p>
            <a:endParaRPr lang="en-US" dirty="0"/>
          </a:p>
          <a:p>
            <a:r>
              <a:rPr lang="en-US" dirty="0"/>
              <a:t>Feed-forward nets don’t remember historic input data at test time unlike recurrent networks.</a:t>
            </a:r>
            <a:br>
              <a:rPr lang="en-US" dirty="0"/>
            </a:br>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3</a:t>
            </a:fld>
            <a:endParaRPr lang="en-US" dirty="0"/>
          </a:p>
        </p:txBody>
      </p:sp>
    </p:spTree>
    <p:extLst>
      <p:ext uri="{BB962C8B-B14F-4D97-AF65-F5344CB8AC3E}">
        <p14:creationId xmlns:p14="http://schemas.microsoft.com/office/powerpoint/2010/main" val="158928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Examle</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“Ram lives in India. He speaks fluent ……”</a:t>
            </a:r>
          </a:p>
          <a:p>
            <a:r>
              <a:rPr lang="en-US" sz="1200" b="0" i="0" kern="1200" dirty="0">
                <a:solidFill>
                  <a:schemeClr val="tx1"/>
                </a:solidFill>
                <a:effectLst/>
                <a:latin typeface="+mn-lt"/>
                <a:ea typeface="+mn-ea"/>
                <a:cs typeface="+mn-cs"/>
              </a:rPr>
              <a:t>What will make a good prediction is if you better know “He” is related to Ram and the country he lives in is India. Given this context, the suitable word according to me is “Hindi”. If you don’t know the first sentence (Ram lives in India), it would be difficult to predict the word “Hindi”,</a:t>
            </a:r>
          </a:p>
          <a:p>
            <a:r>
              <a:rPr lang="en-US" sz="1200" b="0" i="0" kern="1200" dirty="0">
                <a:solidFill>
                  <a:schemeClr val="tx1"/>
                </a:solidFill>
                <a:effectLst/>
                <a:latin typeface="+mn-lt"/>
                <a:ea typeface="+mn-ea"/>
                <a:cs typeface="+mn-cs"/>
              </a:rPr>
              <a:t>As a simple example, consider that we want to predict the next number of the following sequence: 6 -&gt; 7 -&gt; 8 -&gt; ?. We would like to have the next output to be </a:t>
            </a:r>
            <a:r>
              <a:rPr lang="en-US" sz="1200" b="1" i="0" kern="1200" dirty="0">
                <a:solidFill>
                  <a:schemeClr val="tx1"/>
                </a:solidFill>
                <a:effectLst/>
                <a:latin typeface="+mn-lt"/>
                <a:ea typeface="+mn-ea"/>
                <a:cs typeface="+mn-cs"/>
              </a:rPr>
              <a:t>9</a:t>
            </a:r>
            <a:r>
              <a:rPr lang="en-US" sz="1200" b="0" i="0" kern="1200" dirty="0">
                <a:solidFill>
                  <a:schemeClr val="tx1"/>
                </a:solidFill>
                <a:effectLst/>
                <a:latin typeface="+mn-lt"/>
                <a:ea typeface="+mn-ea"/>
                <a:cs typeface="+mn-cs"/>
              </a:rPr>
              <a:t> (x+1). However, if we provide this sequence: 2 -&gt; 4 -&gt; 8 -&gt; ?, we would like to get </a:t>
            </a:r>
            <a:r>
              <a:rPr lang="en-US" sz="1200" b="1" i="0" kern="1200" dirty="0">
                <a:solidFill>
                  <a:schemeClr val="tx1"/>
                </a:solidFill>
                <a:effectLst/>
                <a:latin typeface="+mn-lt"/>
                <a:ea typeface="+mn-ea"/>
                <a:cs typeface="+mn-cs"/>
              </a:rPr>
              <a:t>16</a:t>
            </a:r>
            <a:r>
              <a:rPr lang="en-US" sz="1200" b="0" i="0" kern="1200" dirty="0">
                <a:solidFill>
                  <a:schemeClr val="tx1"/>
                </a:solidFill>
                <a:effectLst/>
                <a:latin typeface="+mn-lt"/>
                <a:ea typeface="+mn-ea"/>
                <a:cs typeface="+mn-cs"/>
              </a:rPr>
              <a:t> (2x).</a:t>
            </a:r>
            <a:br>
              <a:rPr lang="en-US" dirty="0"/>
            </a:br>
            <a:r>
              <a:rPr lang="en-US" sz="1200" b="0" i="0" kern="1200" dirty="0">
                <a:solidFill>
                  <a:schemeClr val="tx1"/>
                </a:solidFill>
                <a:effectLst/>
                <a:latin typeface="+mn-lt"/>
                <a:ea typeface="+mn-ea"/>
                <a:cs typeface="+mn-cs"/>
              </a:rPr>
              <a:t>Although in both cases, the current last input was number </a:t>
            </a:r>
            <a:r>
              <a:rPr lang="en-US" sz="1200" b="1" i="0" kern="1200" dirty="0">
                <a:solidFill>
                  <a:schemeClr val="tx1"/>
                </a:solidFill>
                <a:effectLst/>
                <a:latin typeface="+mn-lt"/>
                <a:ea typeface="+mn-ea"/>
                <a:cs typeface="+mn-cs"/>
              </a:rPr>
              <a:t>8</a:t>
            </a:r>
            <a:r>
              <a:rPr lang="en-US" sz="1200" b="0" i="0" kern="1200" dirty="0">
                <a:solidFill>
                  <a:schemeClr val="tx1"/>
                </a:solidFill>
                <a:effectLst/>
                <a:latin typeface="+mn-lt"/>
                <a:ea typeface="+mn-ea"/>
                <a:cs typeface="+mn-cs"/>
              </a:rPr>
              <a:t>, the prediction outcome should be different (when we take into account the contextual information of previous values and not only the last one).</a:t>
            </a:r>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4</a:t>
            </a:fld>
            <a:endParaRPr lang="en-US" dirty="0"/>
          </a:p>
        </p:txBody>
      </p:sp>
    </p:spTree>
    <p:extLst>
      <p:ext uri="{BB962C8B-B14F-4D97-AF65-F5344CB8AC3E}">
        <p14:creationId xmlns:p14="http://schemas.microsoft.com/office/powerpoint/2010/main" val="688211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X</a:t>
            </a:r>
            <a:r>
              <a:rPr lang="en-US" sz="1200" b="0" i="0" kern="1200" baseline="-25000" dirty="0" err="1">
                <a:solidFill>
                  <a:schemeClr val="tx1"/>
                </a:solidFill>
                <a:effectLst/>
                <a:latin typeface="+mn-lt"/>
                <a:ea typeface="+mn-ea"/>
                <a:cs typeface="+mn-cs"/>
              </a:rPr>
              <a:t>t</a:t>
            </a:r>
            <a:r>
              <a:rPr lang="en-US" sz="1200" b="0" i="0" kern="1200" dirty="0">
                <a:solidFill>
                  <a:schemeClr val="tx1"/>
                </a:solidFill>
                <a:effectLst/>
                <a:latin typeface="+mn-lt"/>
                <a:ea typeface="+mn-ea"/>
                <a:cs typeface="+mn-cs"/>
              </a:rPr>
              <a:t> is input at time step t.</a:t>
            </a:r>
          </a:p>
          <a:p>
            <a:r>
              <a:rPr lang="en-US" sz="1200" b="0" i="0" kern="1200" dirty="0">
                <a:solidFill>
                  <a:schemeClr val="tx1"/>
                </a:solidFill>
                <a:effectLst/>
                <a:latin typeface="+mn-lt"/>
                <a:ea typeface="+mn-ea"/>
                <a:cs typeface="+mn-cs"/>
              </a:rPr>
              <a:t>S</a:t>
            </a:r>
            <a:r>
              <a:rPr lang="en-US" sz="1200" b="0" i="0" kern="1200" baseline="-250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 is the hidden state at time step t. It’s the “memory” of the network. It is calculated based on the previous hidden state and the input at the current step.</a:t>
            </a:r>
          </a:p>
          <a:p>
            <a:r>
              <a:rPr lang="en-US" sz="1200" b="0" i="0" kern="1200" dirty="0" err="1">
                <a:solidFill>
                  <a:schemeClr val="tx1"/>
                </a:solidFill>
                <a:effectLst/>
                <a:latin typeface="+mn-lt"/>
                <a:ea typeface="+mn-ea"/>
                <a:cs typeface="+mn-cs"/>
              </a:rPr>
              <a:t>O</a:t>
            </a:r>
            <a:r>
              <a:rPr lang="en-US" sz="1200" b="0" i="0" kern="1200" baseline="-25000" dirty="0" err="1">
                <a:solidFill>
                  <a:schemeClr val="tx1"/>
                </a:solidFill>
                <a:effectLst/>
                <a:latin typeface="+mn-lt"/>
                <a:ea typeface="+mn-ea"/>
                <a:cs typeface="+mn-cs"/>
              </a:rPr>
              <a:t>t</a:t>
            </a:r>
            <a:r>
              <a:rPr lang="en-US" sz="1200" b="0" i="0" kern="1200" dirty="0">
                <a:solidFill>
                  <a:schemeClr val="tx1"/>
                </a:solidFill>
                <a:effectLst/>
                <a:latin typeface="+mn-lt"/>
                <a:ea typeface="+mn-ea"/>
                <a:cs typeface="+mn-cs"/>
              </a:rPr>
              <a:t> is the output at step t. For example, if we wanted to predict the next word in a sentence it would be a vector of probabilities across our vocabulary.</a:t>
            </a:r>
          </a:p>
          <a:p>
            <a:r>
              <a:rPr lang="en-US" sz="1200" b="0" i="0" kern="1200" dirty="0">
                <a:solidFill>
                  <a:schemeClr val="tx1"/>
                </a:solidFill>
                <a:effectLst/>
                <a:latin typeface="+mn-lt"/>
                <a:ea typeface="+mn-ea"/>
                <a:cs typeface="+mn-cs"/>
              </a:rPr>
              <a:t>In short, the main feature of an RNN is its hidden state, which captures some information about a sequence and uses it accordingly whenever needed.</a:t>
            </a:r>
          </a:p>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9</a:t>
            </a:fld>
            <a:endParaRPr lang="en-US" dirty="0"/>
          </a:p>
        </p:txBody>
      </p:sp>
    </p:spTree>
    <p:extLst>
      <p:ext uri="{BB962C8B-B14F-4D97-AF65-F5344CB8AC3E}">
        <p14:creationId xmlns:p14="http://schemas.microsoft.com/office/powerpoint/2010/main" val="3169792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RNN is the problem of vanishing/exploding gradients. This problem arises when back-propagating through the RNN during training, especially for networks with deeper layers. The gradients have to go through continuous matrix multiplications during the back-propagation process due to the chain rule, causing the gradient to either shrink exponentially (vanish) or blow up exponentially (explode). Having a gradient that is too small prevents the weights from updating and learning, whereas extremely large gradients cause the model to be unstable.</a:t>
            </a:r>
          </a:p>
          <a:p>
            <a:endParaRPr lang="en-US" dirty="0"/>
          </a:p>
          <a:p>
            <a:r>
              <a:rPr lang="en-US" dirty="0"/>
              <a:t>Due to these issues, RNNs are unable to work with longer sequences and hold on to long-term dependencies, making them suffer from “short-term memory”.</a:t>
            </a:r>
          </a:p>
        </p:txBody>
      </p:sp>
      <p:sp>
        <p:nvSpPr>
          <p:cNvPr id="4" name="Slide Number Placeholder 3"/>
          <p:cNvSpPr>
            <a:spLocks noGrp="1"/>
          </p:cNvSpPr>
          <p:nvPr>
            <p:ph type="sldNum" sz="quarter" idx="5"/>
          </p:nvPr>
        </p:nvSpPr>
        <p:spPr/>
        <p:txBody>
          <a:bodyPr/>
          <a:lstStyle/>
          <a:p>
            <a:fld id="{2E6DE88F-1F85-4A27-9D34-D74A50E7B0DA}" type="slidenum">
              <a:rPr lang="en-US" smtClean="0"/>
              <a:t>11</a:t>
            </a:fld>
            <a:endParaRPr lang="en-US" dirty="0"/>
          </a:p>
        </p:txBody>
      </p:sp>
    </p:spTree>
    <p:extLst>
      <p:ext uri="{BB962C8B-B14F-4D97-AF65-F5344CB8AC3E}">
        <p14:creationId xmlns:p14="http://schemas.microsoft.com/office/powerpoint/2010/main" val="3230791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9/30/2020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9/30/2020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gif"/></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61789" y="4334933"/>
            <a:ext cx="3382831" cy="1185333"/>
          </a:xfrm>
        </p:spPr>
        <p:txBody>
          <a:bodyPr>
            <a:normAutofit/>
          </a:bodyPr>
          <a:lstStyle/>
          <a:p>
            <a:pPr algn="l"/>
            <a:r>
              <a:rPr lang="en-US" dirty="0">
                <a:effectLst/>
              </a:rPr>
              <a:t>RNN</a:t>
            </a:r>
            <a:endParaRPr lang="en-US">
              <a:effectLst/>
            </a:endParaRPr>
          </a:p>
          <a:p>
            <a:pPr algn="l"/>
            <a:r>
              <a:rPr lang="en-US" dirty="0">
                <a:effectLst/>
              </a:rPr>
              <a:t>Recurrent Neural Networks</a:t>
            </a:r>
            <a:endParaRPr lang="en-US">
              <a:effectLst/>
            </a:endParaRPr>
          </a:p>
          <a:p>
            <a:pPr algn="l"/>
            <a:endParaRPr lang="en-US"/>
          </a:p>
        </p:txBody>
      </p:sp>
      <p:sp>
        <p:nvSpPr>
          <p:cNvPr id="92" name="Rectangle 9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 descr="A close up of a logo&#10;&#10;Description automatically generated">
            <a:extLst>
              <a:ext uri="{FF2B5EF4-FFF2-40B4-BE49-F238E27FC236}">
                <a16:creationId xmlns:a16="http://schemas.microsoft.com/office/drawing/2014/main" id="{25E82E41-B602-4482-8AD9-7BCB6136E6BC}"/>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tretch>
            <a:fillRect/>
          </a:stretch>
        </p:blipFill>
        <p:spPr bwMode="auto">
          <a:xfrm>
            <a:off x="5324315" y="1685906"/>
            <a:ext cx="6197668" cy="348618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a:extLst>
              <a:ext uri="{FF2B5EF4-FFF2-40B4-BE49-F238E27FC236}">
                <a16:creationId xmlns:a16="http://schemas.microsoft.com/office/drawing/2014/main" id="{6A1FDB1B-09D8-4739-AAE3-EE6BD17F058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a:extLst>
              <a:ext uri="{FF2B5EF4-FFF2-40B4-BE49-F238E27FC236}">
                <a16:creationId xmlns:a16="http://schemas.microsoft.com/office/drawing/2014/main" id="{90A28F52-3307-426C-8860-9224EB6AFACB}"/>
              </a:ext>
            </a:extLst>
          </p:cNvPr>
          <p:cNvSpPr>
            <a:spLocks noChangeAspect="1" noChangeArrowheads="1"/>
          </p:cNvSpPr>
          <p:nvPr/>
        </p:nvSpPr>
        <p:spPr bwMode="auto">
          <a:xfrm>
            <a:off x="7515225"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30579BA-22EC-41CB-82B7-65D5DFCA6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28777"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7D21EBC-FDC8-4FAA-8FE3-FC74B775F186}"/>
              </a:ext>
            </a:extLst>
          </p:cNvPr>
          <p:cNvSpPr>
            <a:spLocks noGrp="1"/>
          </p:cNvSpPr>
          <p:nvPr>
            <p:ph type="title"/>
          </p:nvPr>
        </p:nvSpPr>
        <p:spPr>
          <a:xfrm>
            <a:off x="1316965" y="1673524"/>
            <a:ext cx="3485073" cy="2420504"/>
          </a:xfrm>
        </p:spPr>
        <p:txBody>
          <a:bodyPr vert="horz" lIns="91440" tIns="45720" rIns="91440" bIns="45720" rtlCol="0" anchor="b">
            <a:normAutofit/>
          </a:bodyPr>
          <a:lstStyle/>
          <a:p>
            <a:r>
              <a:rPr lang="en-US" sz="4000" dirty="0"/>
              <a:t>Vanish Gradient Problem </a:t>
            </a:r>
          </a:p>
        </p:txBody>
      </p:sp>
      <p:pic>
        <p:nvPicPr>
          <p:cNvPr id="1026" name="Picture 2" descr="alt">
            <a:extLst>
              <a:ext uri="{FF2B5EF4-FFF2-40B4-BE49-F238E27FC236}">
                <a16:creationId xmlns:a16="http://schemas.microsoft.com/office/drawing/2014/main" id="{44272260-1E53-4538-B2F1-D1B1B8791B8E}"/>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tretch>
            <a:fillRect/>
          </a:stretch>
        </p:blipFill>
        <p:spPr bwMode="auto">
          <a:xfrm>
            <a:off x="6064150" y="643467"/>
            <a:ext cx="5158393" cy="5571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914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2E4083-374B-4ABC-B962-BCD3D635FCDC}"/>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LSTM</a:t>
            </a:r>
          </a:p>
        </p:txBody>
      </p:sp>
      <p:sp>
        <p:nvSpPr>
          <p:cNvPr id="22" name="Rectangle 2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ell phone&#10;&#10;Description automatically generated">
            <a:extLst>
              <a:ext uri="{FF2B5EF4-FFF2-40B4-BE49-F238E27FC236}">
                <a16:creationId xmlns:a16="http://schemas.microsoft.com/office/drawing/2014/main" id="{5CDAF13D-6D35-454E-B205-4992AC83DF54}"/>
              </a:ext>
            </a:extLst>
          </p:cNvPr>
          <p:cNvPicPr>
            <a:picLocks noChangeAspect="1"/>
          </p:cNvPicPr>
          <p:nvPr/>
        </p:nvPicPr>
        <p:blipFill>
          <a:blip r:embed="rId4"/>
          <a:stretch>
            <a:fillRect/>
          </a:stretch>
        </p:blipFill>
        <p:spPr>
          <a:xfrm>
            <a:off x="5324315" y="1879583"/>
            <a:ext cx="6197668" cy="3098834"/>
          </a:xfrm>
          <a:prstGeom prst="rect">
            <a:avLst/>
          </a:prstGeom>
        </p:spPr>
      </p:pic>
    </p:spTree>
    <p:extLst>
      <p:ext uri="{BB962C8B-B14F-4D97-AF65-F5344CB8AC3E}">
        <p14:creationId xmlns:p14="http://schemas.microsoft.com/office/powerpoint/2010/main" val="1147896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268E21EA-8D09-474E-A680-15F270169359}"/>
              </a:ext>
            </a:extLst>
          </p:cNvPr>
          <p:cNvPicPr>
            <a:picLocks noGrp="1" noChangeAspect="1"/>
          </p:cNvPicPr>
          <p:nvPr>
            <p:ph idx="1"/>
          </p:nvPr>
        </p:nvPicPr>
        <p:blipFill>
          <a:blip r:embed="rId3"/>
          <a:stretch>
            <a:fillRect/>
          </a:stretch>
        </p:blipFill>
        <p:spPr>
          <a:xfrm>
            <a:off x="1743604" y="643467"/>
            <a:ext cx="8704792" cy="5571066"/>
          </a:xfrm>
          <a:prstGeom prst="rect">
            <a:avLst/>
          </a:prstGeom>
        </p:spPr>
      </p:pic>
      <p:sp>
        <p:nvSpPr>
          <p:cNvPr id="13" name="Rectangle 12">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5110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44CE39-56C1-4D77-AFC1-2734EA986FD3}"/>
              </a:ext>
            </a:extLst>
          </p:cNvPr>
          <p:cNvSpPr>
            <a:spLocks noGrp="1"/>
          </p:cNvSpPr>
          <p:nvPr>
            <p:ph type="title"/>
          </p:nvPr>
        </p:nvSpPr>
        <p:spPr/>
        <p:txBody>
          <a:bodyPr/>
          <a:lstStyle/>
          <a:p>
            <a:r>
              <a:rPr lang="en-US" dirty="0"/>
              <a:t>Forget get</a:t>
            </a:r>
          </a:p>
        </p:txBody>
      </p:sp>
      <p:pic>
        <p:nvPicPr>
          <p:cNvPr id="3074" name="Picture 2">
            <a:extLst>
              <a:ext uri="{FF2B5EF4-FFF2-40B4-BE49-F238E27FC236}">
                <a16:creationId xmlns:a16="http://schemas.microsoft.com/office/drawing/2014/main" id="{0738040D-ECA0-4EFC-A982-DBA9DFE956AC}"/>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tretch>
            <a:fillRect/>
          </a:stretch>
        </p:blipFill>
        <p:spPr bwMode="auto">
          <a:xfrm>
            <a:off x="4856163" y="1462255"/>
            <a:ext cx="6411912" cy="337469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081E5CB7-2E06-4AF8-ADE5-37E3CE52F6A5}"/>
              </a:ext>
            </a:extLst>
          </p:cNvPr>
          <p:cNvSpPr>
            <a:spLocks noGrp="1"/>
          </p:cNvSpPr>
          <p:nvPr>
            <p:ph type="body" sz="half" idx="2"/>
          </p:nvPr>
        </p:nvSpPr>
        <p:spPr/>
        <p:txBody>
          <a:bodyPr/>
          <a:lstStyle/>
          <a:p>
            <a:pPr algn="l"/>
            <a:r>
              <a:rPr lang="en-US" dirty="0"/>
              <a:t>This gate decides what information should be thrown away or kept. Information from the previous hidden state and information from the current input is passed through the sigmoid function. </a:t>
            </a:r>
          </a:p>
          <a:p>
            <a:pPr algn="l"/>
            <a:r>
              <a:rPr lang="en-US" dirty="0"/>
              <a:t>Values come out between 0 and 1. </a:t>
            </a:r>
          </a:p>
          <a:p>
            <a:pPr algn="l"/>
            <a:r>
              <a:rPr lang="en-US" dirty="0"/>
              <a:t>The closer to 0 means to forget, and the closer to 1 means to keep.</a:t>
            </a:r>
          </a:p>
        </p:txBody>
      </p:sp>
    </p:spTree>
    <p:extLst>
      <p:ext uri="{BB962C8B-B14F-4D97-AF65-F5344CB8AC3E}">
        <p14:creationId xmlns:p14="http://schemas.microsoft.com/office/powerpoint/2010/main" val="2806026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0ECD9F-3D4C-4D0F-B481-EA14410EDA5B}"/>
              </a:ext>
            </a:extLst>
          </p:cNvPr>
          <p:cNvPicPr>
            <a:picLocks noGrp="1" noChangeAspect="1"/>
          </p:cNvPicPr>
          <p:nvPr>
            <p:ph idx="1"/>
          </p:nvPr>
        </p:nvPicPr>
        <p:blipFill rotWithShape="1">
          <a:blip r:embed="rId3"/>
          <a:srcRect r="2223" b="1"/>
          <a:stretch/>
        </p:blipFill>
        <p:spPr>
          <a:xfrm>
            <a:off x="20" y="-122548"/>
            <a:ext cx="12191980" cy="7074816"/>
          </a:xfrm>
          <a:prstGeom prst="rect">
            <a:avLst/>
          </a:prstGeom>
        </p:spPr>
      </p:pic>
    </p:spTree>
    <p:extLst>
      <p:ext uri="{BB962C8B-B14F-4D97-AF65-F5344CB8AC3E}">
        <p14:creationId xmlns:p14="http://schemas.microsoft.com/office/powerpoint/2010/main" val="3162354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E6FD-D95B-4838-8267-ED4FF087E310}"/>
              </a:ext>
            </a:extLst>
          </p:cNvPr>
          <p:cNvSpPr>
            <a:spLocks noGrp="1"/>
          </p:cNvSpPr>
          <p:nvPr>
            <p:ph type="title"/>
          </p:nvPr>
        </p:nvSpPr>
        <p:spPr/>
        <p:txBody>
          <a:bodyPr/>
          <a:lstStyle/>
          <a:p>
            <a:r>
              <a:rPr lang="en-US" dirty="0"/>
              <a:t>Input Get</a:t>
            </a:r>
          </a:p>
        </p:txBody>
      </p:sp>
      <p:sp>
        <p:nvSpPr>
          <p:cNvPr id="4" name="Text Placeholder 3">
            <a:extLst>
              <a:ext uri="{FF2B5EF4-FFF2-40B4-BE49-F238E27FC236}">
                <a16:creationId xmlns:a16="http://schemas.microsoft.com/office/drawing/2014/main" id="{9985DE45-3C2C-4EBF-AE93-7A643F82B11F}"/>
              </a:ext>
            </a:extLst>
          </p:cNvPr>
          <p:cNvSpPr>
            <a:spLocks noGrp="1"/>
          </p:cNvSpPr>
          <p:nvPr>
            <p:ph type="body" sz="half" idx="2"/>
          </p:nvPr>
        </p:nvSpPr>
        <p:spPr/>
        <p:txBody>
          <a:bodyPr>
            <a:normAutofit fontScale="85000" lnSpcReduction="10000"/>
          </a:bodyPr>
          <a:lstStyle/>
          <a:p>
            <a:pPr algn="l"/>
            <a:r>
              <a:rPr lang="en-US" dirty="0">
                <a:effectLst/>
              </a:rPr>
              <a:t>To update the cell state, we have the input gate. First, we pass the previous hidden state and current input into a sigmoid function. That decides which values will be updated by transforming the values to be between 0 and 1. 0 means not important, and 1 means important. </a:t>
            </a:r>
          </a:p>
          <a:p>
            <a:pPr algn="l"/>
            <a:r>
              <a:rPr lang="en-US" dirty="0">
                <a:effectLst/>
              </a:rPr>
              <a:t>You also pass the hidden state and current input into the tanh function to squish values between -1 and 1 to help regulate the network. Then you multiply the tanh output with the sigmoid output. The sigmoid output will decide which information is important to keep from the tanh output.</a:t>
            </a:r>
            <a:endParaRPr lang="en-US" dirty="0"/>
          </a:p>
        </p:txBody>
      </p:sp>
      <p:pic>
        <p:nvPicPr>
          <p:cNvPr id="4098" name="Picture 2">
            <a:extLst>
              <a:ext uri="{FF2B5EF4-FFF2-40B4-BE49-F238E27FC236}">
                <a16:creationId xmlns:a16="http://schemas.microsoft.com/office/drawing/2014/main" id="{97C6395E-9758-4CE6-A0A4-2DAD275ABE0C}"/>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56163" y="1630989"/>
            <a:ext cx="6411912" cy="3037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498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7841155-E244-48ED-B60C-4C7BFB4E6B57}"/>
              </a:ext>
            </a:extLst>
          </p:cNvPr>
          <p:cNvPicPr>
            <a:picLocks noGrp="1" noChangeAspect="1"/>
          </p:cNvPicPr>
          <p:nvPr>
            <p:ph idx="1"/>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3586417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486FB-4D51-4B97-B24F-FB9F3EC86ABD}"/>
              </a:ext>
            </a:extLst>
          </p:cNvPr>
          <p:cNvSpPr>
            <a:spLocks noGrp="1"/>
          </p:cNvSpPr>
          <p:nvPr>
            <p:ph type="title"/>
          </p:nvPr>
        </p:nvSpPr>
        <p:spPr/>
        <p:txBody>
          <a:bodyPr/>
          <a:lstStyle/>
          <a:p>
            <a:r>
              <a:rPr lang="en-US" dirty="0"/>
              <a:t>New Cell State </a:t>
            </a:r>
          </a:p>
        </p:txBody>
      </p:sp>
      <p:sp>
        <p:nvSpPr>
          <p:cNvPr id="4" name="Text Placeholder 3">
            <a:extLst>
              <a:ext uri="{FF2B5EF4-FFF2-40B4-BE49-F238E27FC236}">
                <a16:creationId xmlns:a16="http://schemas.microsoft.com/office/drawing/2014/main" id="{75FBFD1B-1E83-4AFD-95A7-1CF3B418BB7B}"/>
              </a:ext>
            </a:extLst>
          </p:cNvPr>
          <p:cNvSpPr>
            <a:spLocks noGrp="1"/>
          </p:cNvSpPr>
          <p:nvPr>
            <p:ph type="body" sz="half" idx="2"/>
          </p:nvPr>
        </p:nvSpPr>
        <p:spPr/>
        <p:txBody>
          <a:bodyPr/>
          <a:lstStyle/>
          <a:p>
            <a:pPr algn="l"/>
            <a:r>
              <a:rPr lang="en-US" dirty="0">
                <a:effectLst/>
              </a:rPr>
              <a:t>Now we should have enough information to calculate the cell state. First, the cell state gets pointwise multiplied by the forget vector. This has a possibility of dropping values in the cell state if it gets multiplied by values near 0. Then we take the output from the input gate and do a pointwise addition which updates the cell state to new values that the neural network finds relevant. That gives us our new cell state.</a:t>
            </a:r>
            <a:endParaRPr lang="en-US" dirty="0"/>
          </a:p>
        </p:txBody>
      </p:sp>
      <p:pic>
        <p:nvPicPr>
          <p:cNvPr id="5122" name="Picture 2">
            <a:extLst>
              <a:ext uri="{FF2B5EF4-FFF2-40B4-BE49-F238E27FC236}">
                <a16:creationId xmlns:a16="http://schemas.microsoft.com/office/drawing/2014/main" id="{175E5F13-221A-43D5-922D-C4F8506E13D1}"/>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56163" y="1462255"/>
            <a:ext cx="6411912" cy="337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246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500E9A6-5496-45B8-B6C9-21FAD1F43EEA}"/>
              </a:ext>
            </a:extLst>
          </p:cNvPr>
          <p:cNvPicPr>
            <a:picLocks noGrp="1" noChangeAspect="1"/>
          </p:cNvPicPr>
          <p:nvPr>
            <p:ph idx="1"/>
          </p:nvPr>
        </p:nvPicPr>
        <p:blipFill rotWithShape="1">
          <a:blip r:embed="rId3"/>
          <a:srcRect r="444"/>
          <a:stretch/>
        </p:blipFill>
        <p:spPr>
          <a:xfrm>
            <a:off x="20" y="10"/>
            <a:ext cx="12191980" cy="6857990"/>
          </a:xfrm>
          <a:prstGeom prst="rect">
            <a:avLst/>
          </a:prstGeom>
        </p:spPr>
      </p:pic>
    </p:spTree>
    <p:extLst>
      <p:ext uri="{BB962C8B-B14F-4D97-AF65-F5344CB8AC3E}">
        <p14:creationId xmlns:p14="http://schemas.microsoft.com/office/powerpoint/2010/main" val="803931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A4A0E-C82C-40A5-814A-222A0CCA817A}"/>
              </a:ext>
            </a:extLst>
          </p:cNvPr>
          <p:cNvSpPr>
            <a:spLocks noGrp="1"/>
          </p:cNvSpPr>
          <p:nvPr>
            <p:ph type="title"/>
          </p:nvPr>
        </p:nvSpPr>
        <p:spPr/>
        <p:txBody>
          <a:bodyPr/>
          <a:lstStyle/>
          <a:p>
            <a:r>
              <a:rPr lang="en-US" dirty="0"/>
              <a:t>Output Get</a:t>
            </a:r>
          </a:p>
        </p:txBody>
      </p:sp>
      <p:sp>
        <p:nvSpPr>
          <p:cNvPr id="4" name="Text Placeholder 3">
            <a:extLst>
              <a:ext uri="{FF2B5EF4-FFF2-40B4-BE49-F238E27FC236}">
                <a16:creationId xmlns:a16="http://schemas.microsoft.com/office/drawing/2014/main" id="{55F629D4-7B7B-4ECC-B08F-7490D670F290}"/>
              </a:ext>
            </a:extLst>
          </p:cNvPr>
          <p:cNvSpPr>
            <a:spLocks noGrp="1"/>
          </p:cNvSpPr>
          <p:nvPr>
            <p:ph type="body" sz="half" idx="2"/>
          </p:nvPr>
        </p:nvSpPr>
        <p:spPr>
          <a:xfrm>
            <a:off x="913795" y="2673350"/>
            <a:ext cx="3706889" cy="3793437"/>
          </a:xfrm>
        </p:spPr>
        <p:txBody>
          <a:bodyPr>
            <a:normAutofit fontScale="92500" lnSpcReduction="10000"/>
          </a:bodyPr>
          <a:lstStyle/>
          <a:p>
            <a:pPr algn="l"/>
            <a:r>
              <a:rPr lang="en-US" dirty="0"/>
              <a:t>The output gate decides what the next hidden state should be. Remember that the hidden state contains information on previous inputs. The hidden state is also used for predictions. First, we pass the previous hidden state and the current input into a sigmoid function. Then we pass the newly modified cell state to the tanh function. </a:t>
            </a:r>
          </a:p>
          <a:p>
            <a:pPr algn="l"/>
            <a:r>
              <a:rPr lang="en-US" dirty="0"/>
              <a:t>We multiply the tanh output with the sigmoid output to decide what information the hidden state should carry. </a:t>
            </a:r>
          </a:p>
          <a:p>
            <a:pPr algn="l"/>
            <a:r>
              <a:rPr lang="en-US" dirty="0"/>
              <a:t>The output is the hidden state. The new cell state and the new hidden is then carried over to the next time step.</a:t>
            </a:r>
          </a:p>
          <a:p>
            <a:pPr algn="l"/>
            <a:endParaRPr lang="en-US" dirty="0"/>
          </a:p>
        </p:txBody>
      </p:sp>
      <p:pic>
        <p:nvPicPr>
          <p:cNvPr id="6146" name="Picture 2">
            <a:extLst>
              <a:ext uri="{FF2B5EF4-FFF2-40B4-BE49-F238E27FC236}">
                <a16:creationId xmlns:a16="http://schemas.microsoft.com/office/drawing/2014/main" id="{ABD15CA6-6CFB-478F-8E0F-C9AE17B1551A}"/>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56163" y="1630989"/>
            <a:ext cx="6411912" cy="3037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169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A56D1F-D841-4408-8965-585638F982FD}"/>
              </a:ext>
            </a:extLst>
          </p:cNvPr>
          <p:cNvSpPr>
            <a:spLocks noGrp="1"/>
          </p:cNvSpPr>
          <p:nvPr>
            <p:ph type="title"/>
          </p:nvPr>
        </p:nvSpPr>
        <p:spPr>
          <a:xfrm>
            <a:off x="924443" y="1023257"/>
            <a:ext cx="3732902" cy="4570457"/>
          </a:xfrm>
          <a:effectLst/>
        </p:spPr>
        <p:txBody>
          <a:bodyPr>
            <a:normAutofit/>
          </a:bodyPr>
          <a:lstStyle/>
          <a:p>
            <a:pPr algn="l"/>
            <a:r>
              <a:rPr lang="en-US" dirty="0"/>
              <a:t>Introduction to RNN &amp; Application</a:t>
            </a:r>
            <a:endParaRPr lang="en-US"/>
          </a:p>
        </p:txBody>
      </p:sp>
      <p:cxnSp>
        <p:nvCxnSpPr>
          <p:cNvPr id="12"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28DE4F-8093-450F-B29F-FCA23B081400}"/>
              </a:ext>
            </a:extLst>
          </p:cNvPr>
          <p:cNvSpPr>
            <a:spLocks noGrp="1"/>
          </p:cNvSpPr>
          <p:nvPr>
            <p:ph idx="1"/>
          </p:nvPr>
        </p:nvSpPr>
        <p:spPr>
          <a:xfrm>
            <a:off x="5252560" y="1023257"/>
            <a:ext cx="6025645" cy="4570457"/>
          </a:xfrm>
          <a:effectLst/>
        </p:spPr>
        <p:txBody>
          <a:bodyPr anchor="ctr">
            <a:normAutofit/>
          </a:bodyPr>
          <a:lstStyle/>
          <a:p>
            <a:r>
              <a:rPr lang="en-US" dirty="0"/>
              <a:t>Image Captioning — It is used to caption an image by analyzing the activities present in it.</a:t>
            </a:r>
          </a:p>
          <a:p>
            <a:r>
              <a:rPr lang="en-US" dirty="0"/>
              <a:t>Time Series Prediction</a:t>
            </a:r>
          </a:p>
          <a:p>
            <a:r>
              <a:rPr lang="en-US" dirty="0"/>
              <a:t>Natural Language Processing — Text mining &amp; Sentiment Analysis</a:t>
            </a:r>
          </a:p>
          <a:p>
            <a:r>
              <a:rPr lang="en-US" dirty="0"/>
              <a:t>Machine Translation — By taking input in one language, RNN can be used to translate it to different languages as output.</a:t>
            </a:r>
          </a:p>
        </p:txBody>
      </p:sp>
    </p:spTree>
    <p:extLst>
      <p:ext uri="{BB962C8B-B14F-4D97-AF65-F5344CB8AC3E}">
        <p14:creationId xmlns:p14="http://schemas.microsoft.com/office/powerpoint/2010/main" val="2444923883"/>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1E88500-7120-49D0-A099-253FDAB6E048}"/>
              </a:ext>
            </a:extLst>
          </p:cNvPr>
          <p:cNvPicPr>
            <a:picLocks noGrp="1" noChangeAspect="1"/>
          </p:cNvPicPr>
          <p:nvPr>
            <p:ph idx="1"/>
          </p:nvPr>
        </p:nvPicPr>
        <p:blipFill rotWithShape="1">
          <a:blip r:embed="rId3"/>
          <a:srcRect t="635" b="247"/>
          <a:stretch/>
        </p:blipFill>
        <p:spPr>
          <a:xfrm>
            <a:off x="20" y="10"/>
            <a:ext cx="12191980" cy="6857990"/>
          </a:xfrm>
          <a:prstGeom prst="rect">
            <a:avLst/>
          </a:prstGeom>
        </p:spPr>
      </p:pic>
    </p:spTree>
    <p:extLst>
      <p:ext uri="{BB962C8B-B14F-4D97-AF65-F5344CB8AC3E}">
        <p14:creationId xmlns:p14="http://schemas.microsoft.com/office/powerpoint/2010/main" val="2417797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498F821-0C95-4A04-AF03-99F2EF32A4BD}"/>
              </a:ext>
            </a:extLst>
          </p:cNvPr>
          <p:cNvSpPr>
            <a:spLocks noGrp="1"/>
          </p:cNvSpPr>
          <p:nvPr>
            <p:ph type="title"/>
          </p:nvPr>
        </p:nvSpPr>
        <p:spPr>
          <a:xfrm>
            <a:off x="924443" y="1023257"/>
            <a:ext cx="3732902" cy="4570457"/>
          </a:xfrm>
          <a:effectLst/>
        </p:spPr>
        <p:txBody>
          <a:bodyPr>
            <a:normAutofit/>
          </a:bodyPr>
          <a:lstStyle/>
          <a:p>
            <a:pPr algn="l"/>
            <a:r>
              <a:rPr lang="en-US" dirty="0"/>
              <a:t>LSTM </a:t>
            </a:r>
            <a:endParaRPr lang="en-US"/>
          </a:p>
        </p:txBody>
      </p:sp>
      <p:cxnSp>
        <p:nvCxnSpPr>
          <p:cNvPr id="15" name="Straight Connector 14">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268317A1-D8A9-4D6F-8B05-8C4BD61C8456}"/>
              </a:ext>
            </a:extLst>
          </p:cNvPr>
          <p:cNvSpPr>
            <a:spLocks noGrp="1"/>
          </p:cNvSpPr>
          <p:nvPr>
            <p:ph idx="1"/>
          </p:nvPr>
        </p:nvSpPr>
        <p:spPr>
          <a:xfrm>
            <a:off x="5252560" y="1023257"/>
            <a:ext cx="6025645" cy="4570457"/>
          </a:xfrm>
          <a:effectLst/>
        </p:spPr>
        <p:txBody>
          <a:bodyPr anchor="ctr">
            <a:normAutofit/>
          </a:bodyPr>
          <a:lstStyle/>
          <a:p>
            <a:r>
              <a:rPr lang="en-US" dirty="0">
                <a:effectLst/>
              </a:rPr>
              <a:t>The Forget gate decides what is relevant to keep from prior steps. </a:t>
            </a:r>
          </a:p>
          <a:p>
            <a:r>
              <a:rPr lang="en-US" dirty="0">
                <a:effectLst/>
              </a:rPr>
              <a:t>The input gate decides what information is relevant to add from the current step. </a:t>
            </a:r>
          </a:p>
          <a:p>
            <a:r>
              <a:rPr lang="en-US" dirty="0">
                <a:effectLst/>
              </a:rPr>
              <a:t>The output gate determines what the next hidden state should be.</a:t>
            </a:r>
            <a:endParaRPr lang="en-US" dirty="0"/>
          </a:p>
        </p:txBody>
      </p:sp>
    </p:spTree>
    <p:extLst>
      <p:ext uri="{BB962C8B-B14F-4D97-AF65-F5344CB8AC3E}">
        <p14:creationId xmlns:p14="http://schemas.microsoft.com/office/powerpoint/2010/main" val="280845969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9C566-38B3-4157-93AD-9362FA821FE0}"/>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Feed-Forward Network</a:t>
            </a:r>
          </a:p>
        </p:txBody>
      </p:sp>
      <p:pic>
        <p:nvPicPr>
          <p:cNvPr id="35" name="Picture 34">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9" name="Content Placeholder 8">
            <a:extLst>
              <a:ext uri="{FF2B5EF4-FFF2-40B4-BE49-F238E27FC236}">
                <a16:creationId xmlns:a16="http://schemas.microsoft.com/office/drawing/2014/main" id="{0F29527E-950B-4CD2-A170-F3DA51B1732A}"/>
              </a:ext>
            </a:extLst>
          </p:cNvPr>
          <p:cNvPicPr>
            <a:picLocks noGrp="1" noChangeAspect="1"/>
          </p:cNvPicPr>
          <p:nvPr>
            <p:ph idx="1"/>
          </p:nvPr>
        </p:nvPicPr>
        <p:blipFill rotWithShape="1">
          <a:blip r:embed="rId5"/>
          <a:srcRect t="11285" r="-1" b="-1"/>
          <a:stretch/>
        </p:blipFill>
        <p:spPr bwMode="auto">
          <a:xfrm>
            <a:off x="-1" y="-1"/>
            <a:ext cx="12198915" cy="4220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40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7A0F68-1DF2-4466-ADCF-88BD092659C9}"/>
              </a:ext>
            </a:extLst>
          </p:cNvPr>
          <p:cNvSpPr>
            <a:spLocks noGrp="1"/>
          </p:cNvSpPr>
          <p:nvPr>
            <p:ph type="title"/>
          </p:nvPr>
        </p:nvSpPr>
        <p:spPr>
          <a:xfrm>
            <a:off x="861791" y="835383"/>
            <a:ext cx="3382832" cy="3499549"/>
          </a:xfrm>
        </p:spPr>
        <p:txBody>
          <a:bodyPr vert="horz" lIns="91440" tIns="45720" rIns="91440" bIns="45720" rtlCol="0" anchor="b">
            <a:normAutofit/>
          </a:bodyPr>
          <a:lstStyle/>
          <a:p>
            <a:r>
              <a:rPr lang="en-US" sz="4200" dirty="0"/>
              <a:t>RNN Architecture </a:t>
            </a:r>
          </a:p>
        </p:txBody>
      </p:sp>
      <p:sp>
        <p:nvSpPr>
          <p:cNvPr id="141" name="Rectangle 14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A close up of a device&#10;&#10;Description automatically generated">
            <a:extLst>
              <a:ext uri="{FF2B5EF4-FFF2-40B4-BE49-F238E27FC236}">
                <a16:creationId xmlns:a16="http://schemas.microsoft.com/office/drawing/2014/main" id="{C347B63C-7636-4088-A553-28495E264705}"/>
              </a:ext>
            </a:extLst>
          </p:cNvPr>
          <p:cNvPicPr>
            <a:picLocks noGrp="1" noChangeAspect="1" noChangeArrowheads="1" noCrop="1"/>
          </p:cNvPicPr>
          <p:nvPr>
            <p:ph idx="1"/>
          </p:nvPr>
        </p:nvPicPr>
        <p:blipFill>
          <a:blip r:embed="rId4">
            <a:extLst>
              <a:ext uri="{28A0092B-C50C-407E-A947-70E740481C1C}">
                <a14:useLocalDpi xmlns:a14="http://schemas.microsoft.com/office/drawing/2010/main" val="0"/>
              </a:ext>
            </a:extLst>
          </a:blip>
          <a:stretch>
            <a:fillRect/>
          </a:stretch>
        </p:blipFill>
        <p:spPr bwMode="auto">
          <a:xfrm>
            <a:off x="5324315" y="1683324"/>
            <a:ext cx="6197668" cy="3491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420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screenshot of a cell phone&#10;&#10;Description automatically generated">
            <a:extLst>
              <a:ext uri="{FF2B5EF4-FFF2-40B4-BE49-F238E27FC236}">
                <a16:creationId xmlns:a16="http://schemas.microsoft.com/office/drawing/2014/main" id="{01B43346-0D4A-497F-8EBD-B4D919E9DCE5}"/>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7" y="1270945"/>
            <a:ext cx="10905066" cy="4316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192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FDC12-FB83-4E59-80D7-D035D120911A}"/>
              </a:ext>
            </a:extLst>
          </p:cNvPr>
          <p:cNvSpPr>
            <a:spLocks noGrp="1"/>
          </p:cNvSpPr>
          <p:nvPr>
            <p:ph type="title"/>
          </p:nvPr>
        </p:nvSpPr>
        <p:spPr/>
        <p:txBody>
          <a:bodyPr/>
          <a:lstStyle/>
          <a:p>
            <a:r>
              <a:rPr lang="en-US" dirty="0"/>
              <a:t>Tanh Activation </a:t>
            </a:r>
          </a:p>
        </p:txBody>
      </p:sp>
      <p:pic>
        <p:nvPicPr>
          <p:cNvPr id="2050" name="Picture 2">
            <a:extLst>
              <a:ext uri="{FF2B5EF4-FFF2-40B4-BE49-F238E27FC236}">
                <a16:creationId xmlns:a16="http://schemas.microsoft.com/office/drawing/2014/main" id="{64DE6F7E-7ACD-448F-8645-E5133B2F83FA}"/>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6862" y="2143125"/>
            <a:ext cx="904875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939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C01F58-D92D-451B-9B43-62CC6202CF87}"/>
              </a:ext>
            </a:extLst>
          </p:cNvPr>
          <p:cNvSpPr>
            <a:spLocks noGrp="1"/>
          </p:cNvSpPr>
          <p:nvPr>
            <p:ph type="title"/>
          </p:nvPr>
        </p:nvSpPr>
        <p:spPr>
          <a:xfrm>
            <a:off x="924443" y="1023257"/>
            <a:ext cx="3732902" cy="4570457"/>
          </a:xfrm>
          <a:effectLst/>
        </p:spPr>
        <p:txBody>
          <a:bodyPr>
            <a:normAutofit/>
          </a:bodyPr>
          <a:lstStyle/>
          <a:p>
            <a:pPr algn="l"/>
            <a:r>
              <a:rPr lang="en-US" b="1" dirty="0">
                <a:effectLst/>
              </a:rPr>
              <a:t>Types of RNN architectures </a:t>
            </a:r>
            <a:endParaRPr lang="en-US"/>
          </a:p>
        </p:txBody>
      </p:sp>
      <p:cxnSp>
        <p:nvCxnSpPr>
          <p:cNvPr id="12"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EE98AB-38A5-49C8-9A8B-9DED9EE17E2F}"/>
              </a:ext>
            </a:extLst>
          </p:cNvPr>
          <p:cNvSpPr>
            <a:spLocks noGrp="1"/>
          </p:cNvSpPr>
          <p:nvPr>
            <p:ph idx="1"/>
          </p:nvPr>
        </p:nvSpPr>
        <p:spPr>
          <a:xfrm>
            <a:off x="5252560" y="1023257"/>
            <a:ext cx="6025645" cy="4570457"/>
          </a:xfrm>
          <a:effectLst/>
        </p:spPr>
        <p:txBody>
          <a:bodyPr anchor="ctr">
            <a:normAutofit/>
          </a:bodyPr>
          <a:lstStyle/>
          <a:p>
            <a:pPr>
              <a:lnSpc>
                <a:spcPct val="100000"/>
              </a:lnSpc>
            </a:pPr>
            <a:r>
              <a:rPr lang="en-US" sz="2000">
                <a:effectLst/>
              </a:rPr>
              <a:t>One to One : — It is also known as vanilla neural network. It is used for basic machine learning problems.</a:t>
            </a:r>
          </a:p>
          <a:p>
            <a:pPr>
              <a:lnSpc>
                <a:spcPct val="100000"/>
              </a:lnSpc>
            </a:pPr>
            <a:r>
              <a:rPr lang="en-US" sz="2000">
                <a:effectLst/>
              </a:rPr>
              <a:t>One to Many : — It has single input and many outputs. Application : used in image captioning like, what we saw in dog catching ball in the air previously.</a:t>
            </a:r>
          </a:p>
          <a:p>
            <a:pPr>
              <a:lnSpc>
                <a:spcPct val="100000"/>
              </a:lnSpc>
            </a:pPr>
            <a:r>
              <a:rPr lang="en-US" sz="2000">
                <a:effectLst/>
              </a:rPr>
              <a:t>Many to One : — It has many inputs and a single output. This is basically used in analyzing sentiments, where we give a sentence as an input and get sentiment regarding that as a output.</a:t>
            </a:r>
          </a:p>
          <a:p>
            <a:pPr>
              <a:lnSpc>
                <a:spcPct val="100000"/>
              </a:lnSpc>
            </a:pPr>
            <a:r>
              <a:rPr lang="en-US" sz="2000">
                <a:effectLst/>
              </a:rPr>
              <a:t>Many to Many : — It takes a sequence of inputs and generate a sequence of outputs. Application : Machine Translation</a:t>
            </a:r>
          </a:p>
          <a:p>
            <a:pPr marL="36900" indent="0">
              <a:lnSpc>
                <a:spcPct val="100000"/>
              </a:lnSpc>
              <a:buNone/>
            </a:pPr>
            <a:endParaRPr lang="en-US" sz="2000"/>
          </a:p>
        </p:txBody>
      </p:sp>
    </p:spTree>
    <p:extLst>
      <p:ext uri="{BB962C8B-B14F-4D97-AF65-F5344CB8AC3E}">
        <p14:creationId xmlns:p14="http://schemas.microsoft.com/office/powerpoint/2010/main" val="3143627481"/>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drawing of a cartoon character&#10;&#10;Description automatically generated">
            <a:extLst>
              <a:ext uri="{FF2B5EF4-FFF2-40B4-BE49-F238E27FC236}">
                <a16:creationId xmlns:a16="http://schemas.microsoft.com/office/drawing/2014/main" id="{CA99A99A-8526-4696-A2D6-2EB4E463CD4E}"/>
              </a:ext>
            </a:extLst>
          </p:cNvPr>
          <p:cNvPicPr>
            <a:picLocks noGrp="1" noChangeAspect="1"/>
          </p:cNvPicPr>
          <p:nvPr>
            <p:ph idx="1"/>
          </p:nvPr>
        </p:nvPicPr>
        <p:blipFill>
          <a:blip r:embed="rId3"/>
          <a:stretch>
            <a:fillRect/>
          </a:stretch>
        </p:blipFill>
        <p:spPr>
          <a:xfrm>
            <a:off x="643467" y="1725084"/>
            <a:ext cx="10905066" cy="3407832"/>
          </a:xfrm>
          <a:prstGeom prst="rect">
            <a:avLst/>
          </a:prstGeom>
        </p:spPr>
      </p:pic>
      <p:sp>
        <p:nvSpPr>
          <p:cNvPr id="27" name="Rectangle 26">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5839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886D4A05-AFD9-4D13-98E7-B23E4C9D7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E5C09-BC17-4A22-8299-1328B5CC74C7}"/>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RNN Model</a:t>
            </a:r>
          </a:p>
        </p:txBody>
      </p:sp>
      <p:pic>
        <p:nvPicPr>
          <p:cNvPr id="5" name="Picture 4">
            <a:extLst>
              <a:ext uri="{FF2B5EF4-FFF2-40B4-BE49-F238E27FC236}">
                <a16:creationId xmlns:a16="http://schemas.microsoft.com/office/drawing/2014/main" id="{97F3F5E1-CDC8-41EC-BA77-6B0CFD923E91}"/>
              </a:ext>
            </a:extLst>
          </p:cNvPr>
          <p:cNvPicPr>
            <a:picLocks noChangeAspect="1"/>
          </p:cNvPicPr>
          <p:nvPr/>
        </p:nvPicPr>
        <p:blipFill>
          <a:blip r:embed="rId4"/>
          <a:stretch>
            <a:fillRect/>
          </a:stretch>
        </p:blipFill>
        <p:spPr>
          <a:xfrm>
            <a:off x="2062682" y="643463"/>
            <a:ext cx="8073424" cy="3249553"/>
          </a:xfrm>
          <a:prstGeom prst="rect">
            <a:avLst/>
          </a:prstGeom>
        </p:spPr>
      </p:pic>
    </p:spTree>
    <p:extLst>
      <p:ext uri="{BB962C8B-B14F-4D97-AF65-F5344CB8AC3E}">
        <p14:creationId xmlns:p14="http://schemas.microsoft.com/office/powerpoint/2010/main" val="26411134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1162</Words>
  <Application>Microsoft Office PowerPoint</Application>
  <PresentationFormat>Widescreen</PresentationFormat>
  <Paragraphs>58</Paragraphs>
  <Slides>21</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Calibri</vt:lpstr>
      <vt:lpstr>Goudy Old Style</vt:lpstr>
      <vt:lpstr>Wingdings 2</vt:lpstr>
      <vt:lpstr>SlateVTI</vt:lpstr>
      <vt:lpstr>PowerPoint Presentation</vt:lpstr>
      <vt:lpstr>Introduction to RNN &amp; Application</vt:lpstr>
      <vt:lpstr>Feed-Forward Network</vt:lpstr>
      <vt:lpstr>RNN Architecture </vt:lpstr>
      <vt:lpstr>PowerPoint Presentation</vt:lpstr>
      <vt:lpstr>Tanh Activation </vt:lpstr>
      <vt:lpstr>Types of RNN architectures </vt:lpstr>
      <vt:lpstr>PowerPoint Presentation</vt:lpstr>
      <vt:lpstr>RNN Model</vt:lpstr>
      <vt:lpstr>Vanish Gradient Problem </vt:lpstr>
      <vt:lpstr>LSTM</vt:lpstr>
      <vt:lpstr>PowerPoint Presentation</vt:lpstr>
      <vt:lpstr>Forget get</vt:lpstr>
      <vt:lpstr>PowerPoint Presentation</vt:lpstr>
      <vt:lpstr>Input Get</vt:lpstr>
      <vt:lpstr>PowerPoint Presentation</vt:lpstr>
      <vt:lpstr>New Cell State </vt:lpstr>
      <vt:lpstr>PowerPoint Presentation</vt:lpstr>
      <vt:lpstr>Output Get</vt:lpstr>
      <vt:lpstr>PowerPoint Presentation</vt:lpstr>
      <vt:lpstr>LSTM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2020-09-30T12:52:20Z</dcterms:created>
  <dcterms:modified xsi:type="dcterms:W3CDTF">2020-09-30T12:52:28Z</dcterms:modified>
</cp:coreProperties>
</file>